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4"/>
  </p:notesMasterIdLst>
  <p:handoutMasterIdLst>
    <p:handoutMasterId r:id="rId15"/>
  </p:handoutMasterIdLst>
  <p:sldIdLst>
    <p:sldId id="281" r:id="rId5"/>
    <p:sldId id="284" r:id="rId6"/>
    <p:sldId id="285" r:id="rId7"/>
    <p:sldId id="287" r:id="rId8"/>
    <p:sldId id="286" r:id="rId9"/>
    <p:sldId id="291" r:id="rId10"/>
    <p:sldId id="292" r:id="rId11"/>
    <p:sldId id="293" r:id="rId12"/>
    <p:sldId id="28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8F5D"/>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879" autoAdjust="0"/>
  </p:normalViewPr>
  <p:slideViewPr>
    <p:cSldViewPr snapToGrid="0">
      <p:cViewPr varScale="1">
        <p:scale>
          <a:sx n="78" d="100"/>
          <a:sy n="78" d="100"/>
        </p:scale>
        <p:origin x="154" y="67"/>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9/27/2024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jpeg>
</file>

<file path=ppt/media/image18.png>
</file>

<file path=ppt/media/image2.jpg>
</file>

<file path=ppt/media/image3.png>
</file>

<file path=ppt/media/image4.pn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6D8061D-18C3-4F4F-85EF-561633F58754}" type="datetimeFigureOut">
              <a:rPr lang="en-US" smtClean="0"/>
              <a:t>9/27/2024</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427937346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688598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8061D-18C3-4F4F-85EF-561633F58754}" type="datetimeFigureOut">
              <a:rPr lang="en-US" smtClean="0"/>
              <a:t>9/27/2024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279114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6788230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52802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3572887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8061D-18C3-4F4F-85EF-561633F58754}" type="datetimeFigureOut">
              <a:rPr lang="en-US" smtClean="0"/>
              <a:t>9/27/2024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169271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9/27/2024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D6D8061D-18C3-4F4F-85EF-561633F58754}" type="datetimeFigureOut">
              <a:rPr lang="en-US" smtClean="0"/>
              <a:t>9/27/2024</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69757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D8061D-18C3-4F4F-85EF-561633F58754}" type="datetimeFigureOut">
              <a:rPr lang="en-US" smtClean="0"/>
              <a:t>9/27/2024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24871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8061D-18C3-4F4F-85EF-561633F58754}" type="datetimeFigureOut">
              <a:rPr lang="en-US" smtClean="0"/>
              <a:t>9/27/2024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61436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D8061D-18C3-4F4F-85EF-561633F58754}" type="datetimeFigureOut">
              <a:rPr lang="en-US" smtClean="0"/>
              <a:t>9/27/2024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08158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8061D-18C3-4F4F-85EF-561633F58754}" type="datetimeFigureOut">
              <a:rPr lang="en-US" smtClean="0"/>
              <a:t>9/27/2024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2160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D6D8061D-18C3-4F4F-85EF-561633F58754}" type="datetimeFigureOut">
              <a:rPr lang="en-US" smtClean="0"/>
              <a:t>9/27/2024</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CBD12358-51D2-46B3-9BDE-DF29528B9454}"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96631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D6D8061D-18C3-4F4F-85EF-561633F58754}" type="datetimeFigureOut">
              <a:rPr lang="en-US" smtClean="0"/>
              <a:t>9/27/2024</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CBD12358-51D2-46B3-9BDE-DF29528B9454}"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3542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D6D8061D-18C3-4F4F-85EF-561633F58754}" type="datetimeFigureOut">
              <a:rPr lang="en-US" smtClean="0"/>
              <a:t>9/27/2024</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3247040281"/>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54" r:id="rId15"/>
    <p:sldLayoutId id="2147483659" r:id="rId16"/>
    <p:sldLayoutId id="2147483650" r:id="rId17"/>
    <p:sldLayoutId id="2147483662" r:id="rId18"/>
    <p:sldLayoutId id="2147483663" r:id="rId19"/>
    <p:sldLayoutId id="2147483652" r:id="rId20"/>
    <p:sldLayoutId id="2147483666" r:id="rId21"/>
    <p:sldLayoutId id="2147483664" r:id="rId22"/>
    <p:sldLayoutId id="2147483665" r:id="rId23"/>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4294967295"/>
          </p:nvPr>
        </p:nvPicPr>
        <p:blipFill rotWithShape="1">
          <a:blip r:embed="rId2">
            <a:alphaModFix amt="52000"/>
            <a:extLst>
              <a:ext uri="{BEBA8EAE-BF5A-486C-A8C5-ECC9F3942E4B}">
                <a14:imgProps xmlns:a14="http://schemas.microsoft.com/office/drawing/2010/main">
                  <a14:imgLayer r:embed="rId3">
                    <a14:imgEffect>
                      <a14:saturation sat="300000"/>
                    </a14:imgEffect>
                  </a14:imgLayer>
                </a14:imgProps>
              </a:ext>
            </a:extLst>
          </a:blip>
          <a:srcRect l="24922" r="24922"/>
          <a:stretch/>
        </p:blipFill>
        <p:spPr>
          <a:xfrm>
            <a:off x="0" y="0"/>
            <a:ext cx="12192000" cy="6858000"/>
          </a:xfrm>
          <a:effectLst>
            <a:innerShdw blurRad="114300">
              <a:prstClr val="black"/>
            </a:innerShdw>
          </a:effectLst>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p:txBody>
          <a:bodyPr/>
          <a:lstStyle/>
          <a:p>
            <a:r>
              <a:rPr lang="en-US" sz="8000" dirty="0">
                <a:solidFill>
                  <a:schemeClr val="bg1"/>
                </a:solidFill>
                <a:latin typeface="Arial Rounded MT Bold" panose="020F0704030504030204" pitchFamily="34" charset="0"/>
              </a:rPr>
              <a:t>PYCHUNK</a:t>
            </a:r>
          </a:p>
        </p:txBody>
      </p:sp>
      <p:sp>
        <p:nvSpPr>
          <p:cNvPr id="8" name="Subtitle 7">
            <a:extLst>
              <a:ext uri="{FF2B5EF4-FFF2-40B4-BE49-F238E27FC236}">
                <a16:creationId xmlns:a16="http://schemas.microsoft.com/office/drawing/2014/main" id="{D2E31E88-3A77-5950-6E92-29CDB5514EA2}"/>
              </a:ext>
            </a:extLst>
          </p:cNvPr>
          <p:cNvSpPr>
            <a:spLocks noGrp="1"/>
          </p:cNvSpPr>
          <p:nvPr>
            <p:ph type="subTitle" idx="1"/>
          </p:nvPr>
        </p:nvSpPr>
        <p:spPr>
          <a:xfrm>
            <a:off x="7540977" y="3972594"/>
            <a:ext cx="4210755" cy="2885405"/>
          </a:xfrm>
        </p:spPr>
        <p:txBody>
          <a:bodyPr vert="horz" anchor="b" anchorCtr="0">
            <a:spAutoFit/>
          </a:bodyPr>
          <a:lstStyle/>
          <a:p>
            <a:r>
              <a:rPr lang="en-IN" b="1" i="1" u="sng" dirty="0">
                <a:ln>
                  <a:solidFill>
                    <a:schemeClr val="accent6">
                      <a:lumMod val="50000"/>
                    </a:schemeClr>
                  </a:solidFill>
                </a:ln>
                <a:solidFill>
                  <a:schemeClr val="tx2">
                    <a:lumMod val="20000"/>
                    <a:lumOff val="80000"/>
                  </a:schemeClr>
                </a:solidFill>
              </a:rPr>
              <a:t>TEAM MEMBERS:</a:t>
            </a:r>
          </a:p>
          <a:p>
            <a:pPr marL="342900" indent="-342900">
              <a:buFont typeface="Wingdings" panose="05000000000000000000" pitchFamily="2" charset="2"/>
              <a:buChar char="Ø"/>
            </a:pPr>
            <a:r>
              <a:rPr lang="en-IN" b="1" i="1" dirty="0">
                <a:ln>
                  <a:solidFill>
                    <a:schemeClr val="accent6">
                      <a:lumMod val="50000"/>
                    </a:schemeClr>
                  </a:solidFill>
                </a:ln>
                <a:solidFill>
                  <a:schemeClr val="tx2">
                    <a:lumMod val="20000"/>
                    <a:lumOff val="80000"/>
                  </a:schemeClr>
                </a:solidFill>
              </a:rPr>
              <a:t>HARSH SRIVASTAVA</a:t>
            </a:r>
          </a:p>
          <a:p>
            <a:pPr marL="342900" indent="-342900">
              <a:buFont typeface="Wingdings" panose="05000000000000000000" pitchFamily="2" charset="2"/>
              <a:buChar char="Ø"/>
            </a:pPr>
            <a:r>
              <a:rPr lang="en-IN" b="1" i="1" dirty="0">
                <a:ln>
                  <a:solidFill>
                    <a:schemeClr val="accent6">
                      <a:lumMod val="50000"/>
                    </a:schemeClr>
                  </a:solidFill>
                </a:ln>
                <a:solidFill>
                  <a:schemeClr val="tx2">
                    <a:lumMod val="20000"/>
                    <a:lumOff val="80000"/>
                  </a:schemeClr>
                </a:solidFill>
              </a:rPr>
              <a:t>KEVAL SOLANKURE</a:t>
            </a:r>
          </a:p>
          <a:p>
            <a:pPr marL="342900" indent="-342900">
              <a:buFont typeface="Wingdings" panose="05000000000000000000" pitchFamily="2" charset="2"/>
              <a:buChar char="Ø"/>
            </a:pPr>
            <a:r>
              <a:rPr lang="en-IN" b="1" i="1" dirty="0">
                <a:ln>
                  <a:solidFill>
                    <a:schemeClr val="accent6">
                      <a:lumMod val="50000"/>
                    </a:schemeClr>
                  </a:solidFill>
                </a:ln>
                <a:solidFill>
                  <a:schemeClr val="tx2">
                    <a:lumMod val="20000"/>
                    <a:lumOff val="80000"/>
                  </a:schemeClr>
                </a:solidFill>
              </a:rPr>
              <a:t>MASOOM VARMA</a:t>
            </a:r>
          </a:p>
          <a:p>
            <a:pPr marL="342900" indent="-342900">
              <a:buFont typeface="Wingdings" panose="05000000000000000000" pitchFamily="2" charset="2"/>
              <a:buChar char="Ø"/>
            </a:pPr>
            <a:r>
              <a:rPr lang="en-IN" b="1" i="1" dirty="0">
                <a:ln>
                  <a:solidFill>
                    <a:schemeClr val="accent6">
                      <a:lumMod val="50000"/>
                    </a:schemeClr>
                  </a:solidFill>
                </a:ln>
                <a:solidFill>
                  <a:schemeClr val="tx2">
                    <a:lumMod val="20000"/>
                    <a:lumOff val="80000"/>
                  </a:schemeClr>
                </a:solidFill>
              </a:rPr>
              <a:t>KRISHNA PRIYA</a:t>
            </a:r>
          </a:p>
          <a:p>
            <a:endParaRPr lang="en-IN" b="1" i="1" dirty="0"/>
          </a:p>
        </p:txBody>
      </p:sp>
    </p:spTree>
    <p:extLst>
      <p:ext uri="{BB962C8B-B14F-4D97-AF65-F5344CB8AC3E}">
        <p14:creationId xmlns:p14="http://schemas.microsoft.com/office/powerpoint/2010/main" val="63926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6"/>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 fill="hold">
                                          <p:stCondLst>
                                            <p:cond delay="0"/>
                                          </p:stCondLst>
                                        </p:cTn>
                                        <p:tgtEl>
                                          <p:spTgt spid="8">
                                            <p:txEl>
                                              <p:pRg st="1" end="1"/>
                                            </p:txEl>
                                          </p:spTgt>
                                        </p:tgtEl>
                                        <p:attrNameLst>
                                          <p:attrName>style.visibility</p:attrName>
                                        </p:attrNameLst>
                                      </p:cBhvr>
                                      <p:to>
                                        <p:strVal val="visible"/>
                                      </p:to>
                                    </p:set>
                                    <p:animEffect transition="in" filter="wheel(1)">
                                      <p:cBhvr>
                                        <p:cTn id="16" dur="2000"/>
                                        <p:tgtEl>
                                          <p:spTgt spid="8">
                                            <p:txEl>
                                              <p:pRg st="1" end="1"/>
                                            </p:txEl>
                                          </p:spTgt>
                                        </p:tgtEl>
                                      </p:cBhvr>
                                    </p:animEffect>
                                  </p:childTnLst>
                                </p:cTn>
                              </p:par>
                              <p:par>
                                <p:cTn id="17" presetID="21" presetClass="entr" presetSubtype="1" fill="hold" nodeType="with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Effect transition="in" filter="wheel(1)">
                                      <p:cBhvr>
                                        <p:cTn id="19" dur="2000"/>
                                        <p:tgtEl>
                                          <p:spTgt spid="8">
                                            <p:txEl>
                                              <p:pRg st="2" end="2"/>
                                            </p:txEl>
                                          </p:spTgt>
                                        </p:tgtEl>
                                      </p:cBhvr>
                                    </p:animEffect>
                                  </p:childTnLst>
                                </p:cTn>
                              </p:par>
                              <p:par>
                                <p:cTn id="20" presetID="21" presetClass="entr" presetSubtype="1" fill="hold" nodeType="with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wheel(1)">
                                      <p:cBhvr>
                                        <p:cTn id="22" dur="2000"/>
                                        <p:tgtEl>
                                          <p:spTgt spid="8">
                                            <p:txEl>
                                              <p:pRg st="3" end="3"/>
                                            </p:txEl>
                                          </p:spTgt>
                                        </p:tgtEl>
                                      </p:cBhvr>
                                    </p:animEffect>
                                  </p:childTnLst>
                                </p:cTn>
                              </p:par>
                              <p:par>
                                <p:cTn id="23" presetID="21" presetClass="entr" presetSubtype="1" fill="hold" nodeType="with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wheel(1)">
                                      <p:cBhvr>
                                        <p:cTn id="25" dur="20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096000" y="553155"/>
            <a:ext cx="5858933" cy="6858000"/>
          </a:xfrm>
          <a:noFill/>
        </p:spPr>
        <p:txBody>
          <a:bodyPr anchor="b">
            <a:noAutofit/>
          </a:bodyPr>
          <a:lstStyle/>
          <a:p>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800" dirty="0"/>
            </a:br>
            <a:br>
              <a:rPr lang="en-US" sz="2800" dirty="0"/>
            </a:br>
            <a:br>
              <a:rPr lang="en-US" sz="2800" dirty="0"/>
            </a:br>
            <a:r>
              <a:rPr lang="en-US" sz="2800" b="1" dirty="0">
                <a:solidFill>
                  <a:srgbClr val="002060"/>
                </a:solidFill>
                <a:latin typeface="Bell MT" panose="02020503060305020303" pitchFamily="18" charset="0"/>
              </a:rPr>
              <a:t>PROBLEM:</a:t>
            </a:r>
            <a:r>
              <a:rPr lang="en-US" sz="2400" dirty="0">
                <a:solidFill>
                  <a:schemeClr val="tx1">
                    <a:lumMod val="65000"/>
                    <a:lumOff val="35000"/>
                  </a:schemeClr>
                </a:solidFill>
                <a:latin typeface="Arial" panose="020B0604020202020204" pitchFamily="34" charset="0"/>
                <a:cs typeface="Arial" panose="020B0604020202020204" pitchFamily="34" charset="0"/>
              </a:rPr>
              <a:t>UI07</a:t>
            </a:r>
            <a:r>
              <a:rPr lang="en-US" sz="2400" dirty="0">
                <a:latin typeface="Arial" panose="020B0604020202020204" pitchFamily="34" charset="0"/>
                <a:cs typeface="Arial" panose="020B0604020202020204" pitchFamily="34" charset="0"/>
              </a:rPr>
              <a:t>. Mental Wellness Activity Tracker</a:t>
            </a:r>
            <a:br>
              <a:rPr lang="en-US" sz="2400" dirty="0">
                <a:latin typeface="Arial" panose="020B0604020202020204" pitchFamily="34" charset="0"/>
                <a:cs typeface="Arial" panose="020B0604020202020204" pitchFamily="34" charset="0"/>
              </a:rPr>
            </a:br>
            <a:br>
              <a:rPr lang="en-US" sz="2400" dirty="0">
                <a:latin typeface="Bradley Hand ITC" panose="03070402050302030203" pitchFamily="66" charset="0"/>
              </a:rPr>
            </a:br>
            <a:br>
              <a:rPr lang="en-US" sz="2400" b="1" dirty="0"/>
            </a:br>
            <a:r>
              <a:rPr lang="en-US" sz="2800" b="1" dirty="0">
                <a:solidFill>
                  <a:srgbClr val="002060"/>
                </a:solidFill>
                <a:latin typeface="Bell MT" panose="02020503060305020303" pitchFamily="18" charset="0"/>
              </a:rPr>
              <a:t>Description</a:t>
            </a:r>
            <a:r>
              <a:rPr lang="en-US" sz="2800" b="1" dirty="0">
                <a:latin typeface="Bell MT" panose="02020503060305020303" pitchFamily="18" charset="0"/>
              </a:rPr>
              <a:t>:</a:t>
            </a:r>
            <a:r>
              <a:rPr lang="en-US" sz="1200" dirty="0"/>
              <a:t> </a:t>
            </a:r>
            <a:r>
              <a:rPr lang="en-US" dirty="0">
                <a:latin typeface="Arial" panose="020B0604020202020204" pitchFamily="34" charset="0"/>
                <a:cs typeface="Arial" panose="020B0604020202020204" pitchFamily="34" charset="0"/>
              </a:rPr>
              <a:t>D</a:t>
            </a:r>
            <a:r>
              <a:rPr lang="en-US" sz="1600" dirty="0">
                <a:latin typeface="Arial" panose="020B0604020202020204" pitchFamily="34" charset="0"/>
                <a:cs typeface="Arial" panose="020B0604020202020204" pitchFamily="34" charset="0"/>
              </a:rPr>
              <a:t>evelop a platform that encourages mental well-being through daily activities and reflections. Users can track their mood, engage in wellness exercises (like journaling or meditation), and participate in challenges that promote mental health. The platform should provide users with insights into their mental wellness over time and offer tips and suggestions based on their progress. </a:t>
            </a:r>
            <a:br>
              <a:rPr lang="en-US" sz="1600" dirty="0">
                <a:latin typeface="Arial" panose="020B0604020202020204" pitchFamily="34" charset="0"/>
                <a:cs typeface="Arial" panose="020B0604020202020204" pitchFamily="34" charset="0"/>
              </a:rPr>
            </a:br>
            <a:br>
              <a:rPr lang="en-US" sz="2000" dirty="0">
                <a:latin typeface="Arial" panose="020B0604020202020204" pitchFamily="34" charset="0"/>
                <a:cs typeface="Arial" panose="020B0604020202020204" pitchFamily="34" charset="0"/>
              </a:rPr>
            </a:br>
            <a:br>
              <a:rPr lang="en-US" sz="2000" dirty="0"/>
            </a:br>
            <a:br>
              <a:rPr lang="en-US" sz="2000" dirty="0"/>
            </a:br>
            <a:br>
              <a:rPr lang="en-US" sz="2000" dirty="0"/>
            </a:br>
            <a:br>
              <a:rPr lang="en-US" sz="2000" dirty="0"/>
            </a:br>
            <a:br>
              <a:rPr lang="en-US" sz="2000" dirty="0"/>
            </a:br>
            <a:br>
              <a:rPr lang="en-US" sz="2000" dirty="0"/>
            </a:br>
            <a:endParaRPr lang="en-US" sz="2000"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37067" y="258096"/>
            <a:ext cx="6115050" cy="6341807"/>
          </a:xfrm>
        </p:spPr>
      </p:pic>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61A5D-4706-E92B-D496-C842FAD7049C}"/>
              </a:ext>
            </a:extLst>
          </p:cNvPr>
          <p:cNvSpPr>
            <a:spLocks noGrp="1"/>
          </p:cNvSpPr>
          <p:nvPr>
            <p:ph type="title"/>
          </p:nvPr>
        </p:nvSpPr>
        <p:spPr>
          <a:xfrm>
            <a:off x="845574" y="147485"/>
            <a:ext cx="10554418" cy="845573"/>
          </a:xfrm>
        </p:spPr>
        <p:txBody>
          <a:bodyPr/>
          <a:lstStyle/>
          <a:p>
            <a:pPr algn="ctr"/>
            <a:r>
              <a:rPr lang="en-US" b="1" dirty="0">
                <a:latin typeface="Bell MT" panose="02020503060305020303" pitchFamily="18" charset="0"/>
              </a:rPr>
              <a:t>VOLUNTARY WORK AND MENTAL HEALTH: </a:t>
            </a:r>
            <a:endParaRPr lang="en-IN" b="1" dirty="0">
              <a:solidFill>
                <a:schemeClr val="bg1"/>
              </a:solidFill>
            </a:endParaRPr>
          </a:p>
        </p:txBody>
      </p:sp>
      <p:sp>
        <p:nvSpPr>
          <p:cNvPr id="4" name="Content Placeholder 3">
            <a:extLst>
              <a:ext uri="{FF2B5EF4-FFF2-40B4-BE49-F238E27FC236}">
                <a16:creationId xmlns:a16="http://schemas.microsoft.com/office/drawing/2014/main" id="{7708E9D4-912B-0EDA-26DD-70D38E791511}"/>
              </a:ext>
            </a:extLst>
          </p:cNvPr>
          <p:cNvSpPr>
            <a:spLocks noGrp="1"/>
          </p:cNvSpPr>
          <p:nvPr>
            <p:ph idx="1"/>
          </p:nvPr>
        </p:nvSpPr>
        <p:spPr>
          <a:xfrm>
            <a:off x="383457" y="1268361"/>
            <a:ext cx="11385755" cy="2526891"/>
          </a:xfrm>
          <a:solidFill>
            <a:schemeClr val="accent2">
              <a:lumMod val="60000"/>
              <a:lumOff val="40000"/>
              <a:alpha val="0"/>
            </a:schemeClr>
          </a:solidFill>
        </p:spPr>
        <p:txBody>
          <a:bodyPr>
            <a:noAutofit/>
          </a:bodyPr>
          <a:lstStyle/>
          <a:p>
            <a:pPr algn="just"/>
            <a:r>
              <a:rPr lang="en-US" sz="1600" b="1" u="sng" dirty="0">
                <a:latin typeface="Bell MT" panose="02020503060305020303" pitchFamily="18" charset="0"/>
              </a:rPr>
              <a:t>Community Service: </a:t>
            </a:r>
            <a:r>
              <a:rPr lang="en-US" sz="1600" dirty="0">
                <a:latin typeface="Bell MT" panose="02020503060305020303" pitchFamily="18" charset="0"/>
              </a:rPr>
              <a:t>Working with local organizations to address community needs, like food banks, shelters, or environmental cleanups.</a:t>
            </a:r>
          </a:p>
          <a:p>
            <a:pPr algn="just"/>
            <a:r>
              <a:rPr lang="en-US" sz="1600" b="1" u="sng" dirty="0">
                <a:latin typeface="Bell MT" panose="02020503060305020303" pitchFamily="18" charset="0"/>
              </a:rPr>
              <a:t>Mentorship: </a:t>
            </a:r>
            <a:r>
              <a:rPr lang="en-US" sz="1600" dirty="0">
                <a:latin typeface="Bell MT" panose="02020503060305020303" pitchFamily="18" charset="0"/>
              </a:rPr>
              <a:t>Guiding and supporting individuals, especially youth, in various capacities like education or career development</a:t>
            </a:r>
          </a:p>
          <a:p>
            <a:pPr algn="just"/>
            <a:r>
              <a:rPr lang="en-US" sz="1600" dirty="0">
                <a:latin typeface="Bell MT" panose="02020503060305020303" pitchFamily="18" charset="0"/>
              </a:rPr>
              <a:t>.</a:t>
            </a:r>
            <a:r>
              <a:rPr lang="en-US" sz="1600" b="1" u="sng" dirty="0">
                <a:latin typeface="Bell MT" panose="02020503060305020303" pitchFamily="18" charset="0"/>
              </a:rPr>
              <a:t>Health Care Assistance:</a:t>
            </a:r>
            <a:r>
              <a:rPr lang="en-US" sz="1600" dirty="0">
                <a:latin typeface="Bell MT" panose="02020503060305020303" pitchFamily="18" charset="0"/>
              </a:rPr>
              <a:t> Volunteering in hospitals, clinics, or nursing homes to provide companionship or support.</a:t>
            </a:r>
          </a:p>
        </p:txBody>
      </p:sp>
      <p:pic>
        <p:nvPicPr>
          <p:cNvPr id="7" name="Picture 6">
            <a:extLst>
              <a:ext uri="{FF2B5EF4-FFF2-40B4-BE49-F238E27FC236}">
                <a16:creationId xmlns:a16="http://schemas.microsoft.com/office/drawing/2014/main" id="{D4C1873E-2318-9D95-5549-0CBDA11C5D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3354" y="3883743"/>
            <a:ext cx="4188543" cy="2438400"/>
          </a:xfrm>
          <a:prstGeom prst="rect">
            <a:avLst/>
          </a:prstGeom>
        </p:spPr>
      </p:pic>
      <p:pic>
        <p:nvPicPr>
          <p:cNvPr id="9" name="Picture 8">
            <a:extLst>
              <a:ext uri="{FF2B5EF4-FFF2-40B4-BE49-F238E27FC236}">
                <a16:creationId xmlns:a16="http://schemas.microsoft.com/office/drawing/2014/main" id="{D2E10277-6367-5EA0-18F3-E4894334C7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458" y="3883743"/>
            <a:ext cx="3923071" cy="2605548"/>
          </a:xfrm>
          <a:prstGeom prst="rect">
            <a:avLst/>
          </a:prstGeom>
        </p:spPr>
      </p:pic>
      <p:sp>
        <p:nvSpPr>
          <p:cNvPr id="10" name="Arrow: Right 9">
            <a:extLst>
              <a:ext uri="{FF2B5EF4-FFF2-40B4-BE49-F238E27FC236}">
                <a16:creationId xmlns:a16="http://schemas.microsoft.com/office/drawing/2014/main" id="{5579F0F6-49B2-C346-E6F4-598493DB55B0}"/>
              </a:ext>
            </a:extLst>
          </p:cNvPr>
          <p:cNvSpPr/>
          <p:nvPr/>
        </p:nvSpPr>
        <p:spPr>
          <a:xfrm>
            <a:off x="4768647" y="4670323"/>
            <a:ext cx="2153263" cy="629264"/>
          </a:xfrm>
          <a:prstGeom prst="rightArrow">
            <a:avLst>
              <a:gd name="adj1" fmla="val 100000"/>
              <a:gd name="adj2" fmla="val 50000"/>
            </a:avLst>
          </a:prstGeom>
          <a:solidFill>
            <a:srgbClr val="2F8F5D"/>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Tree>
    <p:extLst>
      <p:ext uri="{BB962C8B-B14F-4D97-AF65-F5344CB8AC3E}">
        <p14:creationId xmlns:p14="http://schemas.microsoft.com/office/powerpoint/2010/main" val="693964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7A200-0268-495F-D47A-8D75FBC4DC2E}"/>
              </a:ext>
            </a:extLst>
          </p:cNvPr>
          <p:cNvSpPr>
            <a:spLocks noGrp="1"/>
          </p:cNvSpPr>
          <p:nvPr>
            <p:ph type="title"/>
          </p:nvPr>
        </p:nvSpPr>
        <p:spPr>
          <a:xfrm>
            <a:off x="511277" y="314632"/>
            <a:ext cx="10888715" cy="737421"/>
          </a:xfrm>
        </p:spPr>
        <p:txBody>
          <a:bodyPr/>
          <a:lstStyle/>
          <a:p>
            <a:r>
              <a:rPr lang="en-US" sz="4000" b="1" dirty="0"/>
              <a:t>GUIDED MEDITATION FOR MENTAL HEALTH</a:t>
            </a:r>
            <a:endParaRPr lang="en-IN" sz="4000" b="1" dirty="0"/>
          </a:p>
        </p:txBody>
      </p:sp>
      <p:sp>
        <p:nvSpPr>
          <p:cNvPr id="4" name="Content Placeholder 3">
            <a:extLst>
              <a:ext uri="{FF2B5EF4-FFF2-40B4-BE49-F238E27FC236}">
                <a16:creationId xmlns:a16="http://schemas.microsoft.com/office/drawing/2014/main" id="{AB1649BD-C6DA-526A-BF39-30468A09D1B8}"/>
              </a:ext>
            </a:extLst>
          </p:cNvPr>
          <p:cNvSpPr>
            <a:spLocks noGrp="1"/>
          </p:cNvSpPr>
          <p:nvPr>
            <p:ph idx="1"/>
          </p:nvPr>
        </p:nvSpPr>
        <p:spPr>
          <a:xfrm>
            <a:off x="393291" y="953729"/>
            <a:ext cx="11006702" cy="3460955"/>
          </a:xfrm>
        </p:spPr>
        <p:txBody>
          <a:bodyPr>
            <a:normAutofit lnSpcReduction="10000"/>
          </a:bodyPr>
          <a:lstStyle/>
          <a:p>
            <a:r>
              <a:rPr lang="en-US" dirty="0"/>
              <a:t> </a:t>
            </a:r>
            <a:r>
              <a:rPr lang="en-US" b="1" u="sng" dirty="0"/>
              <a:t>1. Stress Reduction:</a:t>
            </a:r>
            <a:r>
              <a:rPr lang="en-US" dirty="0"/>
              <a:t> Regular meditation helps lower stress levels by promoting relaxation and reducing the production of stress hormones.</a:t>
            </a:r>
          </a:p>
          <a:p>
            <a:r>
              <a:rPr lang="en-US" dirty="0"/>
              <a:t> </a:t>
            </a:r>
            <a:r>
              <a:rPr lang="en-US" b="1" u="sng" dirty="0"/>
              <a:t>2. Better Sleep:</a:t>
            </a:r>
            <a:r>
              <a:rPr lang="en-US" dirty="0"/>
              <a:t> Practicing meditation can improve sleep quality by calming the mind and reducing insomnia.</a:t>
            </a:r>
          </a:p>
          <a:p>
            <a:r>
              <a:rPr lang="en-US" dirty="0"/>
              <a:t> </a:t>
            </a:r>
            <a:r>
              <a:rPr lang="en-US" b="1" u="sng" dirty="0"/>
              <a:t>3.Mindfulness:</a:t>
            </a:r>
            <a:r>
              <a:rPr lang="en-US" dirty="0"/>
              <a:t> By cultivating a mindful approach to life, individuals can enjoy the present moment more fully, leading to greater life satisfaction.</a:t>
            </a:r>
            <a:endParaRPr lang="en-IN" dirty="0"/>
          </a:p>
        </p:txBody>
      </p:sp>
      <p:pic>
        <p:nvPicPr>
          <p:cNvPr id="6" name="Picture 5">
            <a:extLst>
              <a:ext uri="{FF2B5EF4-FFF2-40B4-BE49-F238E27FC236}">
                <a16:creationId xmlns:a16="http://schemas.microsoft.com/office/drawing/2014/main" id="{5571C862-9536-2420-1EB4-757CD7B4D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5237" y="4253680"/>
            <a:ext cx="3090402" cy="1783325"/>
          </a:xfrm>
          <a:prstGeom prst="rect">
            <a:avLst/>
          </a:prstGeom>
        </p:spPr>
      </p:pic>
    </p:spTree>
    <p:extLst>
      <p:ext uri="{BB962C8B-B14F-4D97-AF65-F5344CB8AC3E}">
        <p14:creationId xmlns:p14="http://schemas.microsoft.com/office/powerpoint/2010/main" val="3800523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8B908-5C79-D233-894C-000A6A30811E}"/>
              </a:ext>
            </a:extLst>
          </p:cNvPr>
          <p:cNvSpPr>
            <a:spLocks noGrp="1"/>
          </p:cNvSpPr>
          <p:nvPr>
            <p:ph type="title"/>
          </p:nvPr>
        </p:nvSpPr>
        <p:spPr>
          <a:xfrm>
            <a:off x="501445" y="285135"/>
            <a:ext cx="10898547" cy="684129"/>
          </a:xfrm>
        </p:spPr>
        <p:txBody>
          <a:bodyPr/>
          <a:lstStyle/>
          <a:p>
            <a:pPr algn="ctr"/>
            <a:r>
              <a:rPr lang="en-US" sz="4000" b="1" dirty="0"/>
              <a:t>YOGA AND MENTAL HEALTH</a:t>
            </a:r>
            <a:endParaRPr lang="en-IN" sz="4000" b="1" dirty="0"/>
          </a:p>
        </p:txBody>
      </p:sp>
      <p:sp>
        <p:nvSpPr>
          <p:cNvPr id="4" name="Content Placeholder 3">
            <a:extLst>
              <a:ext uri="{FF2B5EF4-FFF2-40B4-BE49-F238E27FC236}">
                <a16:creationId xmlns:a16="http://schemas.microsoft.com/office/drawing/2014/main" id="{45D31B69-5170-942A-EB78-CF2BAABB06C5}"/>
              </a:ext>
            </a:extLst>
          </p:cNvPr>
          <p:cNvSpPr>
            <a:spLocks noGrp="1"/>
          </p:cNvSpPr>
          <p:nvPr>
            <p:ph idx="1"/>
          </p:nvPr>
        </p:nvSpPr>
        <p:spPr>
          <a:xfrm>
            <a:off x="363794" y="969264"/>
            <a:ext cx="11036198" cy="2459736"/>
          </a:xfrm>
        </p:spPr>
        <p:txBody>
          <a:bodyPr>
            <a:normAutofit fontScale="77500" lnSpcReduction="20000"/>
          </a:bodyPr>
          <a:lstStyle/>
          <a:p>
            <a:r>
              <a:rPr lang="en-US" dirty="0"/>
              <a:t>Here are two key points on how yoga affects mental health:</a:t>
            </a:r>
          </a:p>
          <a:p>
            <a:r>
              <a:rPr lang="en-US" sz="2100" b="1" u="sng" dirty="0"/>
              <a:t>1.*Stress and Anxiety Reduction*: </a:t>
            </a:r>
            <a:r>
              <a:rPr lang="en-US" dirty="0"/>
              <a:t>Yoga promotes relaxation and mindfulness, which help lower stress levels and alleviate anxiety by calming the nervous system.</a:t>
            </a:r>
          </a:p>
          <a:p>
            <a:r>
              <a:rPr lang="en-US" b="1" dirty="0"/>
              <a:t>2.</a:t>
            </a:r>
            <a:r>
              <a:rPr lang="en-US" dirty="0"/>
              <a:t> </a:t>
            </a:r>
            <a:r>
              <a:rPr lang="en-US" sz="2100" b="1" u="sng" dirty="0"/>
              <a:t>*Improved Mood and Emotional Well-being*: </a:t>
            </a:r>
            <a:r>
              <a:rPr lang="en-US" dirty="0"/>
              <a:t>Regular practice enhances mood and emotional regulation by increasing serotonin levels and fostering greater self-awareness.</a:t>
            </a:r>
            <a:endParaRPr lang="en-IN" dirty="0"/>
          </a:p>
        </p:txBody>
      </p:sp>
      <p:pic>
        <p:nvPicPr>
          <p:cNvPr id="8" name="Picture 7">
            <a:extLst>
              <a:ext uri="{FF2B5EF4-FFF2-40B4-BE49-F238E27FC236}">
                <a16:creationId xmlns:a16="http://schemas.microsoft.com/office/drawing/2014/main" id="{E331A29A-AEE6-CCBC-2300-0702F3C78D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4968" y="3608439"/>
            <a:ext cx="3982064" cy="2280297"/>
          </a:xfrm>
          <a:prstGeom prst="rect">
            <a:avLst/>
          </a:prstGeom>
        </p:spPr>
      </p:pic>
    </p:spTree>
    <p:extLst>
      <p:ext uri="{BB962C8B-B14F-4D97-AF65-F5344CB8AC3E}">
        <p14:creationId xmlns:p14="http://schemas.microsoft.com/office/powerpoint/2010/main" val="208679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5B59B-05EC-59BC-C082-017B4D8CDEE8}"/>
              </a:ext>
            </a:extLst>
          </p:cNvPr>
          <p:cNvSpPr>
            <a:spLocks noGrp="1"/>
          </p:cNvSpPr>
          <p:nvPr>
            <p:ph type="title"/>
          </p:nvPr>
        </p:nvSpPr>
        <p:spPr>
          <a:xfrm>
            <a:off x="294968" y="285136"/>
            <a:ext cx="11105024" cy="589936"/>
          </a:xfrm>
        </p:spPr>
        <p:txBody>
          <a:bodyPr/>
          <a:lstStyle/>
          <a:p>
            <a:pPr algn="ctr"/>
            <a:r>
              <a:rPr lang="en-US" b="1" dirty="0"/>
              <a:t>EMOTION DEDUCTION THROUGH FACE OF THE USERES</a:t>
            </a:r>
            <a:endParaRPr lang="en-IN" b="1" dirty="0"/>
          </a:p>
        </p:txBody>
      </p:sp>
      <p:sp>
        <p:nvSpPr>
          <p:cNvPr id="4" name="Content Placeholder 3">
            <a:extLst>
              <a:ext uri="{FF2B5EF4-FFF2-40B4-BE49-F238E27FC236}">
                <a16:creationId xmlns:a16="http://schemas.microsoft.com/office/drawing/2014/main" id="{247D0090-A0BD-557F-A69F-799595E4EBC7}"/>
              </a:ext>
            </a:extLst>
          </p:cNvPr>
          <p:cNvSpPr>
            <a:spLocks noGrp="1"/>
          </p:cNvSpPr>
          <p:nvPr>
            <p:ph idx="1"/>
          </p:nvPr>
        </p:nvSpPr>
        <p:spPr>
          <a:xfrm>
            <a:off x="294968" y="875073"/>
            <a:ext cx="11277600" cy="3451122"/>
          </a:xfrm>
        </p:spPr>
        <p:txBody>
          <a:bodyPr>
            <a:normAutofit lnSpcReduction="10000"/>
          </a:bodyPr>
          <a:lstStyle/>
          <a:p>
            <a:r>
              <a:rPr lang="en-US" dirty="0"/>
              <a:t>Facial expressions are a powerful way to convey emotions. </a:t>
            </a:r>
            <a:r>
              <a:rPr lang="en-US" sz="2400" b="1" u="sng" dirty="0"/>
              <a:t>Happiness:</a:t>
            </a:r>
            <a:r>
              <a:rPr lang="en-US" dirty="0"/>
              <a:t> Smiling, with upward-turned corners of the mouth and often bright eyes.</a:t>
            </a:r>
          </a:p>
          <a:p>
            <a:r>
              <a:rPr lang="en-US" sz="2400" b="1" u="sng" dirty="0"/>
              <a:t>Sadness: </a:t>
            </a:r>
            <a:r>
              <a:rPr lang="en-US" dirty="0"/>
              <a:t>Downturned mouth, furrowed brows, and drooping eyelids.</a:t>
            </a:r>
          </a:p>
          <a:p>
            <a:r>
              <a:rPr lang="en-US" sz="2400" b="1" u="sng" dirty="0"/>
              <a:t>Anger:</a:t>
            </a:r>
            <a:r>
              <a:rPr lang="en-US" dirty="0"/>
              <a:t> Frowning, narrowed eyes, and tightened lips or clenched jaw.</a:t>
            </a:r>
            <a:endParaRPr lang="en-IN" dirty="0"/>
          </a:p>
        </p:txBody>
      </p:sp>
      <p:pic>
        <p:nvPicPr>
          <p:cNvPr id="6" name="Picture 5">
            <a:extLst>
              <a:ext uri="{FF2B5EF4-FFF2-40B4-BE49-F238E27FC236}">
                <a16:creationId xmlns:a16="http://schemas.microsoft.com/office/drawing/2014/main" id="{90E0550F-1102-3178-2FE9-6FDEE1C148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5188" y="4257369"/>
            <a:ext cx="3726425" cy="2014538"/>
          </a:xfrm>
          <a:prstGeom prst="rect">
            <a:avLst/>
          </a:prstGeom>
        </p:spPr>
      </p:pic>
    </p:spTree>
    <p:extLst>
      <p:ext uri="{BB962C8B-B14F-4D97-AF65-F5344CB8AC3E}">
        <p14:creationId xmlns:p14="http://schemas.microsoft.com/office/powerpoint/2010/main" val="4176830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F44FC-970E-E4EA-977B-10B87B19D94D}"/>
              </a:ext>
            </a:extLst>
          </p:cNvPr>
          <p:cNvSpPr>
            <a:spLocks noGrp="1"/>
          </p:cNvSpPr>
          <p:nvPr>
            <p:ph type="title"/>
          </p:nvPr>
        </p:nvSpPr>
        <p:spPr>
          <a:xfrm>
            <a:off x="304800" y="285135"/>
            <a:ext cx="11095192" cy="684130"/>
          </a:xfrm>
        </p:spPr>
        <p:txBody>
          <a:bodyPr/>
          <a:lstStyle/>
          <a:p>
            <a:pPr algn="ctr"/>
            <a:r>
              <a:rPr lang="en-US" sz="4000" b="1" dirty="0"/>
              <a:t>UNDERSTANDING USERS PERSONALITY</a:t>
            </a:r>
            <a:endParaRPr lang="en-IN" sz="4000" b="1" dirty="0"/>
          </a:p>
        </p:txBody>
      </p:sp>
      <p:sp>
        <p:nvSpPr>
          <p:cNvPr id="4" name="Content Placeholder 3">
            <a:extLst>
              <a:ext uri="{FF2B5EF4-FFF2-40B4-BE49-F238E27FC236}">
                <a16:creationId xmlns:a16="http://schemas.microsoft.com/office/drawing/2014/main" id="{86409E8B-43BF-FF93-A18E-C120408708BA}"/>
              </a:ext>
            </a:extLst>
          </p:cNvPr>
          <p:cNvSpPr>
            <a:spLocks noGrp="1"/>
          </p:cNvSpPr>
          <p:nvPr>
            <p:ph idx="1"/>
          </p:nvPr>
        </p:nvSpPr>
        <p:spPr>
          <a:xfrm>
            <a:off x="491613" y="894736"/>
            <a:ext cx="11189110" cy="2290916"/>
          </a:xfrm>
        </p:spPr>
        <p:txBody>
          <a:bodyPr/>
          <a:lstStyle/>
          <a:p>
            <a:r>
              <a:rPr lang="en-US" sz="2000" b="1" u="sng" dirty="0"/>
              <a:t> Enneagram:</a:t>
            </a:r>
            <a:r>
              <a:rPr lang="en-US" dirty="0"/>
              <a:t> This model identifies nine personality types, each with its own motivations, fears, and desires, helping individuals understand their behavior and relationships.</a:t>
            </a:r>
          </a:p>
          <a:p>
            <a:r>
              <a:rPr lang="en-US" dirty="0"/>
              <a:t> by solving few questions we know how the user's character  is like </a:t>
            </a:r>
            <a:r>
              <a:rPr lang="en-US" dirty="0" err="1"/>
              <a:t>extrovert,introvert,joyfull</a:t>
            </a:r>
            <a:r>
              <a:rPr lang="en-US" dirty="0"/>
              <a:t> .</a:t>
            </a:r>
            <a:endParaRPr lang="en-IN" dirty="0"/>
          </a:p>
        </p:txBody>
      </p:sp>
      <p:pic>
        <p:nvPicPr>
          <p:cNvPr id="6" name="Picture 5">
            <a:extLst>
              <a:ext uri="{FF2B5EF4-FFF2-40B4-BE49-F238E27FC236}">
                <a16:creationId xmlns:a16="http://schemas.microsoft.com/office/drawing/2014/main" id="{D35C7674-AA6F-2B8C-78CC-A3C17FF6F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7536" y="3578942"/>
            <a:ext cx="4031226" cy="2290917"/>
          </a:xfrm>
          <a:prstGeom prst="rect">
            <a:avLst/>
          </a:prstGeom>
        </p:spPr>
      </p:pic>
    </p:spTree>
    <p:extLst>
      <p:ext uri="{BB962C8B-B14F-4D97-AF65-F5344CB8AC3E}">
        <p14:creationId xmlns:p14="http://schemas.microsoft.com/office/powerpoint/2010/main" val="1596424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EEBD4-52B8-5CD3-D483-CA487B7C8E3D}"/>
              </a:ext>
            </a:extLst>
          </p:cNvPr>
          <p:cNvSpPr>
            <a:spLocks noGrp="1"/>
          </p:cNvSpPr>
          <p:nvPr>
            <p:ph type="title"/>
          </p:nvPr>
        </p:nvSpPr>
        <p:spPr>
          <a:xfrm>
            <a:off x="4994031" y="612949"/>
            <a:ext cx="6735853" cy="3125038"/>
          </a:xfrm>
        </p:spPr>
        <p:txBody>
          <a:bodyPr/>
          <a:lstStyle/>
          <a:p>
            <a:r>
              <a:rPr lang="en-US" sz="4000" b="1" dirty="0"/>
              <a:t>HEALTHY FOODS</a:t>
            </a:r>
            <a:br>
              <a:rPr lang="en-US" sz="1200" dirty="0"/>
            </a:br>
            <a:br>
              <a:rPr lang="en-US" sz="1200" dirty="0"/>
            </a:br>
            <a:r>
              <a:rPr lang="en-US" sz="1200" dirty="0"/>
              <a:t> </a:t>
            </a:r>
            <a:r>
              <a:rPr lang="en-US" sz="2000" b="1" u="sng" dirty="0"/>
              <a:t>1. Variety of </a:t>
            </a:r>
            <a:r>
              <a:rPr lang="en-US" sz="2000" b="1" u="sng" dirty="0" err="1"/>
              <a:t>FoodsFruits</a:t>
            </a:r>
            <a:r>
              <a:rPr lang="en-US" sz="2000" b="1" u="sng" dirty="0"/>
              <a:t> and Vegetables:</a:t>
            </a:r>
            <a:r>
              <a:rPr lang="en-US" sz="2000" dirty="0"/>
              <a:t> Aim for at least 5 servings a day. Include a variety of colors to ensure a range of nutrients.</a:t>
            </a:r>
            <a:br>
              <a:rPr lang="en-US" sz="2000" dirty="0"/>
            </a:br>
            <a:r>
              <a:rPr lang="en-US" sz="2000" b="1" u="sng" dirty="0"/>
              <a:t>2.Whole Grains:</a:t>
            </a:r>
            <a:r>
              <a:rPr lang="en-US" sz="2000" dirty="0"/>
              <a:t> Choose whole grains like brown rice, quinoa, whole wheat bread, and oats instead of refined grains.</a:t>
            </a:r>
            <a:br>
              <a:rPr lang="en-US" sz="2000" dirty="0"/>
            </a:br>
            <a:r>
              <a:rPr lang="en-US" sz="2000" dirty="0"/>
              <a:t> Here’s a list of fruits that are great for your diet, along with their benefits, apple ,</a:t>
            </a:r>
            <a:r>
              <a:rPr lang="en-US" sz="2000" dirty="0" err="1"/>
              <a:t>cherry,bananas</a:t>
            </a:r>
            <a:r>
              <a:rPr lang="en-US" sz="2000" dirty="0"/>
              <a:t>, mangoes</a:t>
            </a:r>
            <a:endParaRPr lang="en-IN" sz="2000" dirty="0"/>
          </a:p>
        </p:txBody>
      </p:sp>
      <p:pic>
        <p:nvPicPr>
          <p:cNvPr id="8" name="Picture Placeholder 7" descr="Coffee with solid fill">
            <a:extLst>
              <a:ext uri="{FF2B5EF4-FFF2-40B4-BE49-F238E27FC236}">
                <a16:creationId xmlns:a16="http://schemas.microsoft.com/office/drawing/2014/main" id="{FD5074E1-308A-B7B8-0E8A-7920450F19AB}"/>
              </a:ext>
            </a:extLst>
          </p:cNvPr>
          <p:cNvPicPr>
            <a:picLocks noGrp="1" noChangeAspect="1"/>
          </p:cNvPicPr>
          <p:nvPr>
            <p:ph type="pic" sz="quarter" idx="10"/>
          </p:nvPr>
        </p:nvPicPr>
        <p:blipFill>
          <a:blip r:embed="rId2">
            <a:extLst>
              <a:ext uri="{96DAC541-7B7A-43D3-8B79-37D633B846F1}">
                <asvg:svgBlip xmlns:asvg="http://schemas.microsoft.com/office/drawing/2016/SVG/main" r:embed="rId3"/>
              </a:ext>
            </a:extLst>
          </a:blip>
          <a:srcRect l="1850" r="1850"/>
          <a:stretch>
            <a:fillRect/>
          </a:stretch>
        </p:blipFill>
        <p:spPr>
          <a:xfrm>
            <a:off x="0" y="67597"/>
            <a:ext cx="2240781" cy="2110154"/>
          </a:xfrm>
          <a:prstGeom prst="parallelogram">
            <a:avLst>
              <a:gd name="adj" fmla="val 0"/>
            </a:avLst>
          </a:prstGeom>
        </p:spPr>
      </p:pic>
      <p:pic>
        <p:nvPicPr>
          <p:cNvPr id="6" name="Content Placeholder 5" descr="Apple with solid fill">
            <a:extLst>
              <a:ext uri="{FF2B5EF4-FFF2-40B4-BE49-F238E27FC236}">
                <a16:creationId xmlns:a16="http://schemas.microsoft.com/office/drawing/2014/main" id="{43780899-762A-BEB8-B0FF-B9874CDFB45F}"/>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10483509" y="5428721"/>
            <a:ext cx="1544368" cy="1092660"/>
          </a:xfrm>
        </p:spPr>
      </p:pic>
      <p:pic>
        <p:nvPicPr>
          <p:cNvPr id="10" name="Graphic 9" descr="Table setting with solid fill">
            <a:extLst>
              <a:ext uri="{FF2B5EF4-FFF2-40B4-BE49-F238E27FC236}">
                <a16:creationId xmlns:a16="http://schemas.microsoft.com/office/drawing/2014/main" id="{91837179-16E7-27F0-990D-099EC4A5017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521758" y="5526593"/>
            <a:ext cx="1929284" cy="994788"/>
          </a:xfrm>
          <a:prstGeom prst="rect">
            <a:avLst/>
          </a:prstGeom>
        </p:spPr>
      </p:pic>
      <p:pic>
        <p:nvPicPr>
          <p:cNvPr id="12" name="Picture 11">
            <a:extLst>
              <a:ext uri="{FF2B5EF4-FFF2-40B4-BE49-F238E27FC236}">
                <a16:creationId xmlns:a16="http://schemas.microsoft.com/office/drawing/2014/main" id="{94AB7F76-45DE-C2F6-478F-A10E72AFB47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2116" y="3047999"/>
            <a:ext cx="3313471" cy="2241755"/>
          </a:xfrm>
          <a:prstGeom prst="rect">
            <a:avLst/>
          </a:prstGeom>
        </p:spPr>
      </p:pic>
    </p:spTree>
    <p:extLst>
      <p:ext uri="{BB962C8B-B14F-4D97-AF65-F5344CB8AC3E}">
        <p14:creationId xmlns:p14="http://schemas.microsoft.com/office/powerpoint/2010/main" val="1621065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extLst>
              <a:ext uri="{BEBA8EAE-BF5A-486C-A8C5-ECC9F3942E4B}">
                <a14:imgProps xmlns:a14="http://schemas.microsoft.com/office/drawing/2010/main">
                  <a14:imgLayer r:embed="rId3">
                    <a14:imgEffect>
                      <a14:colorTemperature colorTemp="8800"/>
                    </a14:imgEffect>
                    <a14:imgEffect>
                      <a14:saturation sat="300000"/>
                    </a14:imgEffect>
                  </a14:imgLayer>
                </a14:imgProps>
              </a:ext>
            </a:extLst>
          </a:blip>
          <a:srcRect/>
          <a:stretch/>
        </p:blipFill>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2117035"/>
            <a:ext cx="9467127" cy="1212574"/>
          </a:xfrm>
        </p:spPr>
        <p:txBody>
          <a:bodyPr/>
          <a:lstStyle/>
          <a:p>
            <a:r>
              <a:rPr lang="en-US" sz="7200" b="1" dirty="0"/>
              <a:t>THANK YOU </a:t>
            </a:r>
          </a:p>
        </p:txBody>
      </p:sp>
    </p:spTree>
    <p:extLst>
      <p:ext uri="{BB962C8B-B14F-4D97-AF65-F5344CB8AC3E}">
        <p14:creationId xmlns:p14="http://schemas.microsoft.com/office/powerpoint/2010/main" val="21844722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TM03457510[[fn=Savon]]</Template>
  <TotalTime>254</TotalTime>
  <Words>518</Words>
  <Application>Microsoft Office PowerPoint</Application>
  <PresentationFormat>Widescreen</PresentationFormat>
  <Paragraphs>29</Paragraphs>
  <Slides>9</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Aptos</vt:lpstr>
      <vt:lpstr>Arial</vt:lpstr>
      <vt:lpstr>Arial Rounded MT Bold</vt:lpstr>
      <vt:lpstr>Bell MT</vt:lpstr>
      <vt:lpstr>Bradley Hand ITC</vt:lpstr>
      <vt:lpstr>Calibri</vt:lpstr>
      <vt:lpstr>Century Gothic</vt:lpstr>
      <vt:lpstr>Garamond</vt:lpstr>
      <vt:lpstr>Wingdings</vt:lpstr>
      <vt:lpstr>Savon</vt:lpstr>
      <vt:lpstr>PYCHUNK</vt:lpstr>
      <vt:lpstr>                PROBLEM:UI07. Mental Wellness Activity Tracker   Description: Develop a platform that encourages mental well-being through daily activities and reflections. Users can track their mood, engage in wellness exercises (like journaling or meditation), and participate in challenges that promote mental health. The platform should provide users with insights into their mental wellness over time and offer tips and suggestions based on their progress.         </vt:lpstr>
      <vt:lpstr>VOLUNTARY WORK AND MENTAL HEALTH: </vt:lpstr>
      <vt:lpstr>GUIDED MEDITATION FOR MENTAL HEALTH</vt:lpstr>
      <vt:lpstr>YOGA AND MENTAL HEALTH</vt:lpstr>
      <vt:lpstr>EMOTION DEDUCTION THROUGH FACE OF THE USERES</vt:lpstr>
      <vt:lpstr>UNDERSTANDING USERS PERSONALITY</vt:lpstr>
      <vt:lpstr>HEALTHY FOODS   1. Variety of FoodsFruits and Vegetables: Aim for at least 5 servings a day. Include a variety of colors to ensure a range of nutrients. 2.Whole Grains: Choose whole grains like brown rice, quinoa, whole wheat bread, and oats instead of refined grains.  Here’s a list of fruits that are great for your diet, along with their benefits, apple ,cherry,bananas, mangoes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Krishna Priya</dc:creator>
  <cp:lastModifiedBy>Krishna Priya</cp:lastModifiedBy>
  <cp:revision>3</cp:revision>
  <dcterms:created xsi:type="dcterms:W3CDTF">2024-09-26T16:20:18Z</dcterms:created>
  <dcterms:modified xsi:type="dcterms:W3CDTF">2024-09-27T05:28:15Z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